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56" r:id="rId2"/>
    <p:sldId id="283" r:id="rId3"/>
    <p:sldId id="277" r:id="rId4"/>
    <p:sldId id="278" r:id="rId5"/>
    <p:sldId id="279" r:id="rId6"/>
    <p:sldId id="280" r:id="rId7"/>
    <p:sldId id="281" r:id="rId8"/>
    <p:sldId id="27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BAC34-DFED-45CC-A99E-98BC9892F6AE}" v="4" dt="2024-03-05T13:37:56.093"/>
    <p1510:client id="{B73DF802-3CA1-4B31-956E-DC6A6B7225AB}" v="9" dt="2024-03-05T12:40:18.0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6"/>
  </p:normalViewPr>
  <p:slideViewPr>
    <p:cSldViewPr snapToGrid="0">
      <p:cViewPr varScale="1">
        <p:scale>
          <a:sx n="63" d="100"/>
          <a:sy n="63" d="100"/>
        </p:scale>
        <p:origin x="804" y="56"/>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alida nihal" userId="7a17a607a68f369d" providerId="LiveId" clId="{0AEBAC34-DFED-45CC-A99E-98BC9892F6AE}"/>
    <pc:docChg chg="custSel addSld delSld modSld sldOrd">
      <pc:chgData name="khalida nihal" userId="7a17a607a68f369d" providerId="LiveId" clId="{0AEBAC34-DFED-45CC-A99E-98BC9892F6AE}" dt="2024-03-05T13:46:12.405" v="1114" actId="20577"/>
      <pc:docMkLst>
        <pc:docMk/>
      </pc:docMkLst>
      <pc:sldChg chg="addSp delSp modSp mod">
        <pc:chgData name="khalida nihal" userId="7a17a607a68f369d" providerId="LiveId" clId="{0AEBAC34-DFED-45CC-A99E-98BC9892F6AE}" dt="2024-03-05T13:10:12.664" v="25" actId="14100"/>
        <pc:sldMkLst>
          <pc:docMk/>
          <pc:sldMk cId="3892089827" sldId="277"/>
        </pc:sldMkLst>
        <pc:picChg chg="add del mod">
          <ac:chgData name="khalida nihal" userId="7a17a607a68f369d" providerId="LiveId" clId="{0AEBAC34-DFED-45CC-A99E-98BC9892F6AE}" dt="2024-03-05T13:03:36.809" v="3" actId="478"/>
          <ac:picMkLst>
            <pc:docMk/>
            <pc:sldMk cId="3892089827" sldId="277"/>
            <ac:picMk id="3" creationId="{381A7EE1-BBC2-9AE9-6399-A98C12199DDE}"/>
          </ac:picMkLst>
        </pc:picChg>
        <pc:picChg chg="add mod">
          <ac:chgData name="khalida nihal" userId="7a17a607a68f369d" providerId="LiveId" clId="{0AEBAC34-DFED-45CC-A99E-98BC9892F6AE}" dt="2024-03-05T13:03:43.687" v="6" actId="14100"/>
          <ac:picMkLst>
            <pc:docMk/>
            <pc:sldMk cId="3892089827" sldId="277"/>
            <ac:picMk id="6" creationId="{8F915972-230D-9B9C-E99E-F9C37BB5F5C0}"/>
          </ac:picMkLst>
        </pc:picChg>
        <pc:picChg chg="add mod">
          <ac:chgData name="khalida nihal" userId="7a17a607a68f369d" providerId="LiveId" clId="{0AEBAC34-DFED-45CC-A99E-98BC9892F6AE}" dt="2024-03-05T13:06:01.966" v="12" actId="14100"/>
          <ac:picMkLst>
            <pc:docMk/>
            <pc:sldMk cId="3892089827" sldId="277"/>
            <ac:picMk id="8" creationId="{23A1A19B-0508-A59E-5ABA-B606E1A0905F}"/>
          </ac:picMkLst>
        </pc:picChg>
        <pc:picChg chg="add del mod">
          <ac:chgData name="khalida nihal" userId="7a17a607a68f369d" providerId="LiveId" clId="{0AEBAC34-DFED-45CC-A99E-98BC9892F6AE}" dt="2024-03-05T13:09:54.910" v="18" actId="478"/>
          <ac:picMkLst>
            <pc:docMk/>
            <pc:sldMk cId="3892089827" sldId="277"/>
            <ac:picMk id="11" creationId="{5543FF17-54E1-08DD-C4BB-E75F86115D9C}"/>
          </ac:picMkLst>
        </pc:picChg>
        <pc:picChg chg="add mod">
          <ac:chgData name="khalida nihal" userId="7a17a607a68f369d" providerId="LiveId" clId="{0AEBAC34-DFED-45CC-A99E-98BC9892F6AE}" dt="2024-03-05T13:10:12.664" v="25" actId="14100"/>
          <ac:picMkLst>
            <pc:docMk/>
            <pc:sldMk cId="3892089827" sldId="277"/>
            <ac:picMk id="14" creationId="{7CDFBD43-AB6E-5791-87B4-7736041D6C45}"/>
          </ac:picMkLst>
        </pc:picChg>
        <pc:picChg chg="del">
          <ac:chgData name="khalida nihal" userId="7a17a607a68f369d" providerId="LiveId" clId="{0AEBAC34-DFED-45CC-A99E-98BC9892F6AE}" dt="2024-03-05T13:08:11.550" v="13" actId="478"/>
          <ac:picMkLst>
            <pc:docMk/>
            <pc:sldMk cId="3892089827" sldId="277"/>
            <ac:picMk id="19" creationId="{7F110373-676E-AF4B-0A5C-E587B3A3BEB2}"/>
          </ac:picMkLst>
        </pc:picChg>
        <pc:picChg chg="del">
          <ac:chgData name="khalida nihal" userId="7a17a607a68f369d" providerId="LiveId" clId="{0AEBAC34-DFED-45CC-A99E-98BC9892F6AE}" dt="2024-03-05T13:05:48.590" v="7" actId="478"/>
          <ac:picMkLst>
            <pc:docMk/>
            <pc:sldMk cId="3892089827" sldId="277"/>
            <ac:picMk id="27" creationId="{60C0BEAC-2529-FDA0-9B8B-CF1BA8A2420A}"/>
          </ac:picMkLst>
        </pc:picChg>
        <pc:picChg chg="del">
          <ac:chgData name="khalida nihal" userId="7a17a607a68f369d" providerId="LiveId" clId="{0AEBAC34-DFED-45CC-A99E-98BC9892F6AE}" dt="2024-03-05T13:01:28.719" v="0" actId="478"/>
          <ac:picMkLst>
            <pc:docMk/>
            <pc:sldMk cId="3892089827" sldId="277"/>
            <ac:picMk id="31" creationId="{7B0B8B71-A07C-4098-E461-6CCBBC1F47B1}"/>
          </ac:picMkLst>
        </pc:picChg>
      </pc:sldChg>
      <pc:sldChg chg="add del ord">
        <pc:chgData name="khalida nihal" userId="7a17a607a68f369d" providerId="LiveId" clId="{0AEBAC34-DFED-45CC-A99E-98BC9892F6AE}" dt="2024-03-05T13:26:45.930" v="30" actId="47"/>
        <pc:sldMkLst>
          <pc:docMk/>
          <pc:sldMk cId="4177972990" sldId="282"/>
        </pc:sldMkLst>
      </pc:sldChg>
      <pc:sldChg chg="addSp delSp modSp new mod">
        <pc:chgData name="khalida nihal" userId="7a17a607a68f369d" providerId="LiveId" clId="{0AEBAC34-DFED-45CC-A99E-98BC9892F6AE}" dt="2024-03-05T13:46:12.405" v="1114" actId="20577"/>
        <pc:sldMkLst>
          <pc:docMk/>
          <pc:sldMk cId="3715902563" sldId="283"/>
        </pc:sldMkLst>
        <pc:spChg chg="mod">
          <ac:chgData name="khalida nihal" userId="7a17a607a68f369d" providerId="LiveId" clId="{0AEBAC34-DFED-45CC-A99E-98BC9892F6AE}" dt="2024-03-05T13:43:46.726" v="954" actId="20577"/>
          <ac:spMkLst>
            <pc:docMk/>
            <pc:sldMk cId="3715902563" sldId="283"/>
            <ac:spMk id="2" creationId="{98CB1895-0D7D-C485-09AD-1DBAE91E7853}"/>
          </ac:spMkLst>
        </pc:spChg>
        <pc:spChg chg="mod">
          <ac:chgData name="khalida nihal" userId="7a17a607a68f369d" providerId="LiveId" clId="{0AEBAC34-DFED-45CC-A99E-98BC9892F6AE}" dt="2024-03-05T13:46:12.405" v="1114" actId="20577"/>
          <ac:spMkLst>
            <pc:docMk/>
            <pc:sldMk cId="3715902563" sldId="283"/>
            <ac:spMk id="3" creationId="{EFFA541F-2B7D-6156-A70E-8EEAF7391377}"/>
          </ac:spMkLst>
        </pc:spChg>
        <pc:spChg chg="del mod">
          <ac:chgData name="khalida nihal" userId="7a17a607a68f369d" providerId="LiveId" clId="{0AEBAC34-DFED-45CC-A99E-98BC9892F6AE}" dt="2024-03-05T13:37:52.038" v="715" actId="478"/>
          <ac:spMkLst>
            <pc:docMk/>
            <pc:sldMk cId="3715902563" sldId="283"/>
            <ac:spMk id="4" creationId="{0BF699E9-652D-2FB2-1EB6-E879EFE333F1}"/>
          </ac:spMkLst>
        </pc:spChg>
        <pc:spChg chg="add del mod">
          <ac:chgData name="khalida nihal" userId="7a17a607a68f369d" providerId="LiveId" clId="{0AEBAC34-DFED-45CC-A99E-98BC9892F6AE}" dt="2024-03-05T13:38:09.968" v="719" actId="478"/>
          <ac:spMkLst>
            <pc:docMk/>
            <pc:sldMk cId="3715902563" sldId="283"/>
            <ac:spMk id="6" creationId="{6D71AE93-624A-0DC7-F5D8-624BBD930706}"/>
          </ac:spMkLst>
        </pc:spChg>
        <pc:spChg chg="add del mod">
          <ac:chgData name="khalida nihal" userId="7a17a607a68f369d" providerId="LiveId" clId="{0AEBAC34-DFED-45CC-A99E-98BC9892F6AE}" dt="2024-03-05T13:42:17.353" v="927" actId="478"/>
          <ac:spMkLst>
            <pc:docMk/>
            <pc:sldMk cId="3715902563" sldId="283"/>
            <ac:spMk id="7" creationId="{D37C51FE-E562-2F54-373F-A62DB6A64963}"/>
          </ac:spMkLst>
        </pc:spChg>
      </pc:sldChg>
      <pc:sldChg chg="add del">
        <pc:chgData name="khalida nihal" userId="7a17a607a68f369d" providerId="LiveId" clId="{0AEBAC34-DFED-45CC-A99E-98BC9892F6AE}" dt="2024-03-05T13:31:48.415" v="520"/>
        <pc:sldMkLst>
          <pc:docMk/>
          <pc:sldMk cId="1922275544" sldId="28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3/5/2024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3/5/2024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8</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openDmnd">
          <a:fgClr>
            <a:schemeClr val="accent1"/>
          </a:fgClr>
          <a:bgClr>
            <a:schemeClr val="bg1"/>
          </a:bgClr>
        </a:patt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4" orient="horz" pos="1152">
          <p15:clr>
            <a:srgbClr val="547EBF"/>
          </p15:clr>
        </p15:guide>
        <p15:guide id="5" pos="7440">
          <p15:clr>
            <a:srgbClr val="547EBF"/>
          </p15:clr>
        </p15:guide>
        <p15:guide id="6" orient="horz" pos="4080">
          <p15:clr>
            <a:srgbClr val="547EBF"/>
          </p15:clr>
        </p15:guide>
        <p15:guide id="19">
          <p15:clr>
            <a:srgbClr val="547EBF"/>
          </p15:clr>
        </p15:guide>
        <p15:guide id="20" pos="7680">
          <p15:clr>
            <a:srgbClr val="547EBF"/>
          </p15:clr>
        </p15:guide>
        <p15:guide id="21" pos="528">
          <p15:clr>
            <a:srgbClr val="547EBF"/>
          </p15:clr>
        </p15:guide>
        <p15:guide id="22" pos="6912">
          <p15:clr>
            <a:srgbClr val="547EBF"/>
          </p15:clr>
        </p15:guide>
        <p15:guide id="23" orient="horz" pos="240">
          <p15:clr>
            <a:srgbClr val="547EBF"/>
          </p15:clr>
        </p15:guide>
        <p15:guide id="25" orient="horz" pos="552">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dirty="0"/>
              <a:t>Insights on ride- hailing data</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a:lstStyle/>
          <a:p>
            <a:r>
              <a:rPr lang="en-US" dirty="0"/>
              <a:t>Khalida Nihal</a:t>
            </a:r>
          </a:p>
        </p:txBody>
      </p:sp>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B1895-0D7D-C485-09AD-1DBAE91E7853}"/>
              </a:ext>
            </a:extLst>
          </p:cNvPr>
          <p:cNvSpPr>
            <a:spLocks noGrp="1"/>
          </p:cNvSpPr>
          <p:nvPr>
            <p:ph type="title"/>
          </p:nvPr>
        </p:nvSpPr>
        <p:spPr>
          <a:xfrm>
            <a:off x="843280" y="410798"/>
            <a:ext cx="10027920" cy="859202"/>
          </a:xfrm>
        </p:spPr>
        <p:txBody>
          <a:bodyPr/>
          <a:lstStyle/>
          <a:p>
            <a:r>
              <a:rPr lang="en-US" dirty="0"/>
              <a:t>Summary of tools used</a:t>
            </a:r>
            <a:endParaRPr lang="en-AE" dirty="0"/>
          </a:p>
        </p:txBody>
      </p:sp>
      <p:sp>
        <p:nvSpPr>
          <p:cNvPr id="3" name="Picture Placeholder 2">
            <a:extLst>
              <a:ext uri="{FF2B5EF4-FFF2-40B4-BE49-F238E27FC236}">
                <a16:creationId xmlns:a16="http://schemas.microsoft.com/office/drawing/2014/main" id="{EFFA541F-2B7D-6156-A70E-8EEAF7391377}"/>
              </a:ext>
            </a:extLst>
          </p:cNvPr>
          <p:cNvSpPr>
            <a:spLocks noGrp="1"/>
          </p:cNvSpPr>
          <p:nvPr>
            <p:ph type="pic" sz="quarter" idx="10"/>
          </p:nvPr>
        </p:nvSpPr>
        <p:spPr>
          <a:xfrm>
            <a:off x="579120" y="1544319"/>
            <a:ext cx="10495280" cy="5120641"/>
          </a:xfrm>
        </p:spPr>
        <p:txBody>
          <a:bodyPr/>
          <a:lstStyle/>
          <a:p>
            <a:endParaRPr lang="en-US" sz="1800" dirty="0">
              <a:latin typeface="Aptos" panose="020B0004020202020204" pitchFamily="34" charset="0"/>
            </a:endParaRPr>
          </a:p>
          <a:p>
            <a:r>
              <a:rPr lang="en-US" sz="1800" dirty="0">
                <a:latin typeface="Aptos" panose="020B0004020202020204" pitchFamily="34" charset="0"/>
              </a:rPr>
              <a:t>The Following analysis has been done using Python and Power BI. Python was used for data cleansing, data preparation(creating derived columns) and formatting needs. I have used it as it provides statistical information and insights on data in a gist using various libraries. </a:t>
            </a:r>
          </a:p>
          <a:p>
            <a:r>
              <a:rPr lang="en-US" sz="1800">
                <a:latin typeface="Aptos" panose="020B0004020202020204" pitchFamily="34" charset="0"/>
              </a:rPr>
              <a:t>This </a:t>
            </a:r>
            <a:r>
              <a:rPr lang="en-US" sz="1800" dirty="0">
                <a:latin typeface="Aptos" panose="020B0004020202020204" pitchFamily="34" charset="0"/>
              </a:rPr>
              <a:t>cleaned data was used as input to power BI for creating charts/graphs. Power BI was chosen as it allows to create interactive visualization and explore data dynamically. The charts/graphs make it  easy to filter data, to find outliers and aggregate data as per analysis needs. It enables to create any derived or calculated columns to make better sense of the data. </a:t>
            </a:r>
            <a:endParaRPr lang="en-AE" sz="1800" dirty="0">
              <a:latin typeface="Aptos" panose="020B0004020202020204" pitchFamily="34" charset="0"/>
            </a:endParaRPr>
          </a:p>
        </p:txBody>
      </p:sp>
    </p:spTree>
    <p:extLst>
      <p:ext uri="{BB962C8B-B14F-4D97-AF65-F5344CB8AC3E}">
        <p14:creationId xmlns:p14="http://schemas.microsoft.com/office/powerpoint/2010/main" val="3715902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ubtitle 3">
            <a:extLst>
              <a:ext uri="{FF2B5EF4-FFF2-40B4-BE49-F238E27FC236}">
                <a16:creationId xmlns:a16="http://schemas.microsoft.com/office/drawing/2014/main" id="{DDF3A49F-C488-6828-43A6-F4FA83F7A8AC}"/>
              </a:ext>
            </a:extLst>
          </p:cNvPr>
          <p:cNvSpPr>
            <a:spLocks noGrp="1"/>
          </p:cNvSpPr>
          <p:nvPr>
            <p:ph type="subTitle" idx="1"/>
          </p:nvPr>
        </p:nvSpPr>
        <p:spPr>
          <a:xfrm>
            <a:off x="573155" y="3379536"/>
            <a:ext cx="3211966" cy="1224224"/>
          </a:xfrm>
        </p:spPr>
        <p:txBody>
          <a:bodyPr/>
          <a:lstStyle/>
          <a:p>
            <a:r>
              <a:rPr lang="en-US" sz="1200" dirty="0"/>
              <a:t>Trips with 0km and high fare amounts.</a:t>
            </a:r>
          </a:p>
          <a:p>
            <a:r>
              <a:rPr lang="en-US" sz="1200" dirty="0"/>
              <a:t>Trips with large distance and minimum or “0’ fare amounts.</a:t>
            </a:r>
          </a:p>
        </p:txBody>
      </p:sp>
      <p:sp>
        <p:nvSpPr>
          <p:cNvPr id="25" name="Content Placeholder 4">
            <a:extLst>
              <a:ext uri="{FF2B5EF4-FFF2-40B4-BE49-F238E27FC236}">
                <a16:creationId xmlns:a16="http://schemas.microsoft.com/office/drawing/2014/main" id="{3E048DD0-9D62-C32B-D825-9B79EE87E417}"/>
              </a:ext>
            </a:extLst>
          </p:cNvPr>
          <p:cNvSpPr>
            <a:spLocks noGrp="1"/>
          </p:cNvSpPr>
          <p:nvPr>
            <p:ph idx="10"/>
          </p:nvPr>
        </p:nvSpPr>
        <p:spPr>
          <a:xfrm>
            <a:off x="623535" y="4615200"/>
            <a:ext cx="3229794" cy="1877448"/>
          </a:xfrm>
        </p:spPr>
        <p:txBody>
          <a:bodyPr/>
          <a:lstStyle/>
          <a:p>
            <a:r>
              <a:rPr lang="en-AE" sz="1800" dirty="0">
                <a:effectLst/>
                <a:latin typeface="Aptos" panose="020B0004020202020204" pitchFamily="34" charset="0"/>
                <a:ea typeface="Aptos" panose="020B0004020202020204" pitchFamily="34" charset="0"/>
                <a:cs typeface="Times New Roman" panose="02020603050405020304" pitchFamily="18" charset="0"/>
              </a:rPr>
              <a:t>Need to discuss with business to understand the possibility of scenarios where this </a:t>
            </a:r>
            <a:r>
              <a:rPr lang="en-AE" sz="1600" dirty="0">
                <a:effectLst/>
                <a:latin typeface="Aptos" panose="020B0004020202020204" pitchFamily="34" charset="0"/>
                <a:ea typeface="Aptos" panose="020B0004020202020204" pitchFamily="34" charset="0"/>
                <a:cs typeface="Times New Roman" panose="02020603050405020304" pitchFamily="18" charset="0"/>
              </a:rPr>
              <a:t>occurs</a:t>
            </a:r>
            <a:r>
              <a:rPr lang="en-AE" sz="1800" dirty="0">
                <a:effectLst/>
                <a:latin typeface="Aptos" panose="020B0004020202020204" pitchFamily="34" charset="0"/>
                <a:ea typeface="Aptos" panose="020B0004020202020204" pitchFamily="34" charset="0"/>
                <a:cs typeface="Times New Roman" panose="02020603050405020304" pitchFamily="18" charset="0"/>
              </a:rPr>
              <a:t>. </a:t>
            </a:r>
            <a:r>
              <a:rPr lang="en-US" sz="1800" dirty="0">
                <a:effectLst/>
                <a:latin typeface="Aptos" panose="020B0004020202020204" pitchFamily="34" charset="0"/>
                <a:ea typeface="Aptos" panose="020B0004020202020204" pitchFamily="34" charset="0"/>
                <a:cs typeface="Times New Roman" panose="02020603050405020304" pitchFamily="18" charset="0"/>
              </a:rPr>
              <a:t>W</a:t>
            </a:r>
            <a:r>
              <a:rPr lang="en-AE" sz="1800" dirty="0">
                <a:effectLst/>
                <a:latin typeface="Aptos" panose="020B0004020202020204" pitchFamily="34" charset="0"/>
                <a:ea typeface="Aptos" panose="020B0004020202020204" pitchFamily="34" charset="0"/>
                <a:cs typeface="Times New Roman" panose="02020603050405020304" pitchFamily="18" charset="0"/>
              </a:rPr>
              <a:t>ould these be covered in free or cancelled trips or promotions and how do we recognize such data?</a:t>
            </a:r>
            <a:endParaRPr lang="en-US" dirty="0"/>
          </a:p>
        </p:txBody>
      </p:sp>
      <p:sp>
        <p:nvSpPr>
          <p:cNvPr id="30" name="Text Placeholder 9">
            <a:extLst>
              <a:ext uri="{FF2B5EF4-FFF2-40B4-BE49-F238E27FC236}">
                <a16:creationId xmlns:a16="http://schemas.microsoft.com/office/drawing/2014/main" id="{1C1F4948-F8D7-3465-92A7-37B8ADBE5FF3}"/>
              </a:ext>
            </a:extLst>
          </p:cNvPr>
          <p:cNvSpPr>
            <a:spLocks noGrp="1"/>
          </p:cNvSpPr>
          <p:nvPr>
            <p:ph type="body" sz="quarter" idx="29"/>
          </p:nvPr>
        </p:nvSpPr>
        <p:spPr>
          <a:xfrm>
            <a:off x="4395465" y="5144216"/>
            <a:ext cx="3401070" cy="652054"/>
          </a:xfrm>
        </p:spPr>
        <p:txBody>
          <a:bodyPr/>
          <a:lstStyle/>
          <a:p>
            <a:r>
              <a:rPr lang="en-US" sz="1200" dirty="0"/>
              <a:t>Missing pick-up and drop –off co ordinates that sums up to 44000$approx in revenue</a:t>
            </a:r>
          </a:p>
        </p:txBody>
      </p:sp>
      <p:sp>
        <p:nvSpPr>
          <p:cNvPr id="34" name="Slide Number Placeholder 12">
            <a:extLst>
              <a:ext uri="{FF2B5EF4-FFF2-40B4-BE49-F238E27FC236}">
                <a16:creationId xmlns:a16="http://schemas.microsoft.com/office/drawing/2014/main" id="{690C9911-45FC-3F04-CA71-A588D3486567}"/>
              </a:ext>
            </a:extLst>
          </p:cNvPr>
          <p:cNvSpPr>
            <a:spLocks noGrp="1"/>
          </p:cNvSpPr>
          <p:nvPr>
            <p:ph type="sldNum" sz="quarter" idx="34"/>
          </p:nvPr>
        </p:nvSpPr>
        <p:spPr>
          <a:xfrm rot="16200000">
            <a:off x="11716512" y="6382510"/>
            <a:ext cx="566928" cy="384048"/>
          </a:xfrm>
        </p:spPr>
        <p:txBody>
          <a:bodyPr/>
          <a:lstStyle/>
          <a:p>
            <a:pPr>
              <a:spcAft>
                <a:spcPts val="600"/>
              </a:spcAft>
            </a:pPr>
            <a:fld id="{09A01C0A-2BB6-49E7-91A3-DCB9F9F59583}" type="slidenum">
              <a:rPr lang="en-US" smtClean="0"/>
              <a:pPr>
                <a:spcAft>
                  <a:spcPts val="600"/>
                </a:spcAft>
              </a:pPr>
              <a:t>3</a:t>
            </a:fld>
            <a:endParaRPr lang="en-US"/>
          </a:p>
        </p:txBody>
      </p:sp>
      <p:sp>
        <p:nvSpPr>
          <p:cNvPr id="4" name="Picture Placeholder 3">
            <a:extLst>
              <a:ext uri="{FF2B5EF4-FFF2-40B4-BE49-F238E27FC236}">
                <a16:creationId xmlns:a16="http://schemas.microsoft.com/office/drawing/2014/main" id="{2E14D8B3-520D-B4F5-BBEB-B9C2294A9585}"/>
              </a:ext>
            </a:extLst>
          </p:cNvPr>
          <p:cNvSpPr>
            <a:spLocks noGrp="1"/>
          </p:cNvSpPr>
          <p:nvPr>
            <p:ph type="pic" sz="quarter" idx="32"/>
          </p:nvPr>
        </p:nvSpPr>
        <p:spPr/>
        <p:txBody>
          <a:bodyPr/>
          <a:lstStyle/>
          <a:p>
            <a:endParaRPr lang="en-AE"/>
          </a:p>
        </p:txBody>
      </p:sp>
      <p:sp>
        <p:nvSpPr>
          <p:cNvPr id="10" name="Title 9">
            <a:extLst>
              <a:ext uri="{FF2B5EF4-FFF2-40B4-BE49-F238E27FC236}">
                <a16:creationId xmlns:a16="http://schemas.microsoft.com/office/drawing/2014/main" id="{7641B9FE-140A-5D97-3DC2-ED8A10EE27B5}"/>
              </a:ext>
            </a:extLst>
          </p:cNvPr>
          <p:cNvSpPr>
            <a:spLocks noGrp="1"/>
          </p:cNvSpPr>
          <p:nvPr>
            <p:ph type="title"/>
          </p:nvPr>
        </p:nvSpPr>
        <p:spPr/>
        <p:txBody>
          <a:bodyPr/>
          <a:lstStyle/>
          <a:p>
            <a:r>
              <a:rPr lang="en-US" sz="2800" dirty="0"/>
              <a:t>The data discrepancies found</a:t>
            </a:r>
            <a:endParaRPr lang="en-AE" sz="2800" dirty="0"/>
          </a:p>
        </p:txBody>
      </p:sp>
      <p:sp>
        <p:nvSpPr>
          <p:cNvPr id="12" name="TextBox 11">
            <a:extLst>
              <a:ext uri="{FF2B5EF4-FFF2-40B4-BE49-F238E27FC236}">
                <a16:creationId xmlns:a16="http://schemas.microsoft.com/office/drawing/2014/main" id="{96969185-8A00-836A-E2A8-439C66F1F20D}"/>
              </a:ext>
            </a:extLst>
          </p:cNvPr>
          <p:cNvSpPr txBox="1"/>
          <p:nvPr/>
        </p:nvSpPr>
        <p:spPr>
          <a:xfrm>
            <a:off x="8406882" y="1958219"/>
            <a:ext cx="3401070" cy="2256900"/>
          </a:xfrm>
          <a:prstGeom prst="rect">
            <a:avLst/>
          </a:prstGeom>
          <a:noFill/>
        </p:spPr>
        <p:txBody>
          <a:bodyPr wrap="square">
            <a:spAutoFit/>
          </a:bodyPr>
          <a:lstStyle/>
          <a:p>
            <a:pPr lvl="0">
              <a:lnSpc>
                <a:spcPct val="107000"/>
              </a:lnSpc>
              <a:spcAft>
                <a:spcPts val="800"/>
              </a:spcAft>
            </a:pPr>
            <a:r>
              <a:rPr lang="en-AE" sz="1600" kern="100" dirty="0">
                <a:effectLst/>
                <a:latin typeface="Aptos" panose="020B0004020202020204" pitchFamily="34" charset="0"/>
                <a:ea typeface="Aptos" panose="020B0004020202020204" pitchFamily="34" charset="0"/>
                <a:cs typeface="Times New Roman" panose="02020603050405020304" pitchFamily="18" charset="0"/>
              </a:rPr>
              <a:t>The fare amount is negative for a few trips with passengers. Need to check with business  </a:t>
            </a:r>
            <a:r>
              <a:rPr lang="en-AE" sz="1600" kern="100" dirty="0">
                <a:latin typeface="Aptos" panose="020B0004020202020204" pitchFamily="34" charset="0"/>
                <a:ea typeface="Aptos" panose="020B0004020202020204" pitchFamily="34" charset="0"/>
                <a:cs typeface="Times New Roman" panose="02020603050405020304" pitchFamily="18" charset="0"/>
              </a:rPr>
              <a:t>to get context </a:t>
            </a:r>
            <a:r>
              <a:rPr lang="en-AE" sz="1600" kern="100" dirty="0">
                <a:effectLst/>
                <a:latin typeface="Aptos" panose="020B0004020202020204" pitchFamily="34" charset="0"/>
                <a:ea typeface="Aptos" panose="020B0004020202020204" pitchFamily="34" charset="0"/>
                <a:cs typeface="Times New Roman" panose="02020603050405020304" pitchFamily="18" charset="0"/>
              </a:rPr>
              <a:t>if there is a </a:t>
            </a:r>
            <a:r>
              <a:rPr lang="en-AE" kern="100" dirty="0">
                <a:effectLst/>
                <a:latin typeface="Aptos" panose="020B0004020202020204" pitchFamily="34" charset="0"/>
                <a:ea typeface="Aptos" panose="020B0004020202020204" pitchFamily="34" charset="0"/>
                <a:cs typeface="Times New Roman" panose="02020603050405020304" pitchFamily="18" charset="0"/>
              </a:rPr>
              <a:t>possibility</a:t>
            </a:r>
            <a:r>
              <a:rPr lang="en-AE" sz="1600" kern="100" dirty="0">
                <a:effectLst/>
                <a:latin typeface="Aptos" panose="020B0004020202020204" pitchFamily="34" charset="0"/>
                <a:ea typeface="Aptos" panose="020B0004020202020204" pitchFamily="34" charset="0"/>
                <a:cs typeface="Times New Roman" panose="02020603050405020304" pitchFamily="18" charset="0"/>
              </a:rPr>
              <a:t> of data being negative due to application of discounts, cancellation or </a:t>
            </a:r>
            <a:r>
              <a:rPr lang="en-AE" kern="100" dirty="0">
                <a:effectLst/>
                <a:latin typeface="Aptos" panose="020B0004020202020204" pitchFamily="34" charset="0"/>
                <a:ea typeface="Aptos" panose="020B0004020202020204" pitchFamily="34" charset="0"/>
                <a:cs typeface="Times New Roman" panose="02020603050405020304" pitchFamily="18" charset="0"/>
              </a:rPr>
              <a:t>reimbursement</a:t>
            </a:r>
            <a:r>
              <a:rPr lang="en-AE" sz="1600" kern="100" dirty="0">
                <a:effectLst/>
                <a:latin typeface="Aptos" panose="020B0004020202020204" pitchFamily="34" charset="0"/>
                <a:ea typeface="Aptos" panose="020B0004020202020204" pitchFamily="34" charset="0"/>
                <a:cs typeface="Times New Roman" panose="02020603050405020304" pitchFamily="18" charset="0"/>
              </a:rPr>
              <a:t> or use of promotions or vouchers?</a:t>
            </a:r>
          </a:p>
        </p:txBody>
      </p:sp>
      <p:sp>
        <p:nvSpPr>
          <p:cNvPr id="22" name="Text Placeholder 21">
            <a:extLst>
              <a:ext uri="{FF2B5EF4-FFF2-40B4-BE49-F238E27FC236}">
                <a16:creationId xmlns:a16="http://schemas.microsoft.com/office/drawing/2014/main" id="{EEA0085D-38D6-EEB0-C429-9557A03FC3A4}"/>
              </a:ext>
            </a:extLst>
          </p:cNvPr>
          <p:cNvSpPr>
            <a:spLocks noGrp="1"/>
          </p:cNvSpPr>
          <p:nvPr>
            <p:ph type="body" sz="quarter" idx="28"/>
          </p:nvPr>
        </p:nvSpPr>
        <p:spPr>
          <a:xfrm>
            <a:off x="8531836" y="1499295"/>
            <a:ext cx="3345020" cy="288866"/>
          </a:xfrm>
        </p:spPr>
        <p:txBody>
          <a:bodyPr/>
          <a:lstStyle/>
          <a:p>
            <a:r>
              <a:rPr lang="en-US" sz="1200" dirty="0"/>
              <a:t>Fare amount in negative</a:t>
            </a:r>
            <a:endParaRPr lang="en-AE" sz="1200" dirty="0"/>
          </a:p>
        </p:txBody>
      </p:sp>
      <p:pic>
        <p:nvPicPr>
          <p:cNvPr id="33" name="Picture 32">
            <a:extLst>
              <a:ext uri="{FF2B5EF4-FFF2-40B4-BE49-F238E27FC236}">
                <a16:creationId xmlns:a16="http://schemas.microsoft.com/office/drawing/2014/main" id="{F11D1106-A793-2056-4CCB-C9F49E51A3F6}"/>
              </a:ext>
            </a:extLst>
          </p:cNvPr>
          <p:cNvPicPr>
            <a:picLocks noChangeAspect="1"/>
          </p:cNvPicPr>
          <p:nvPr/>
        </p:nvPicPr>
        <p:blipFill>
          <a:blip r:embed="rId2"/>
          <a:stretch>
            <a:fillRect/>
          </a:stretch>
        </p:blipFill>
        <p:spPr>
          <a:xfrm>
            <a:off x="8531836" y="4352786"/>
            <a:ext cx="3276116" cy="2256900"/>
          </a:xfrm>
          <a:prstGeom prst="rect">
            <a:avLst/>
          </a:prstGeom>
        </p:spPr>
      </p:pic>
      <p:sp>
        <p:nvSpPr>
          <p:cNvPr id="39" name="Content Placeholder 4">
            <a:extLst>
              <a:ext uri="{FF2B5EF4-FFF2-40B4-BE49-F238E27FC236}">
                <a16:creationId xmlns:a16="http://schemas.microsoft.com/office/drawing/2014/main" id="{286E81B9-4897-0456-F91C-C666CC51C0C6}"/>
              </a:ext>
            </a:extLst>
          </p:cNvPr>
          <p:cNvSpPr txBox="1">
            <a:spLocks/>
          </p:cNvSpPr>
          <p:nvPr/>
        </p:nvSpPr>
        <p:spPr>
          <a:xfrm>
            <a:off x="4264092" y="5919274"/>
            <a:ext cx="3229794" cy="1877448"/>
          </a:xfrm>
          <a:prstGeom prst="rect">
            <a:avLst/>
          </a:prstGeom>
        </p:spPr>
        <p:txBody>
          <a:bodyPr vert="horz" lIns="0" tIns="0" rIns="0" bIns="0" rtlCol="0">
            <a:noAutofit/>
          </a:bodyPr>
          <a:lstStyle>
            <a:lvl1pPr marL="285750" indent="-285750" algn="l" defTabSz="914400" rtl="0" eaLnBrk="1" latinLnBrk="0" hangingPunct="1">
              <a:lnSpc>
                <a:spcPct val="100000"/>
              </a:lnSpc>
              <a:spcBef>
                <a:spcPts val="1000"/>
              </a:spcBef>
              <a:buFont typeface="Arial" panose="020B0604020202020204" pitchFamily="34" charset="0"/>
              <a:buChar char="•"/>
              <a:defRPr sz="1400" b="0" i="0" kern="1200">
                <a:solidFill>
                  <a:schemeClr val="tx1"/>
                </a:solidFill>
                <a:latin typeface="+mn-lt"/>
                <a:ea typeface="+mn-ea"/>
                <a:cs typeface="+mn-cs"/>
              </a:defRPr>
            </a:lvl1pPr>
            <a:lvl2pPr marL="800100" indent="-34290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US" sz="1600" dirty="0">
                <a:latin typeface="Aptos" panose="020B0004020202020204" pitchFamily="34" charset="0"/>
                <a:cs typeface="Times New Roman" panose="02020603050405020304" pitchFamily="18" charset="0"/>
              </a:rPr>
              <a:t>The complete data would help in assessing the accurate &amp; popular pick up and drop off location.</a:t>
            </a:r>
          </a:p>
        </p:txBody>
      </p:sp>
      <p:sp>
        <p:nvSpPr>
          <p:cNvPr id="40" name="Arrow: Right 39">
            <a:extLst>
              <a:ext uri="{FF2B5EF4-FFF2-40B4-BE49-F238E27FC236}">
                <a16:creationId xmlns:a16="http://schemas.microsoft.com/office/drawing/2014/main" id="{8B147F13-4677-165D-FB60-F641F427E191}"/>
              </a:ext>
            </a:extLst>
          </p:cNvPr>
          <p:cNvSpPr/>
          <p:nvPr/>
        </p:nvSpPr>
        <p:spPr>
          <a:xfrm>
            <a:off x="3596640" y="4003040"/>
            <a:ext cx="542497" cy="2120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a:p>
        </p:txBody>
      </p:sp>
      <p:sp>
        <p:nvSpPr>
          <p:cNvPr id="41" name="Arrow: Left 40">
            <a:extLst>
              <a:ext uri="{FF2B5EF4-FFF2-40B4-BE49-F238E27FC236}">
                <a16:creationId xmlns:a16="http://schemas.microsoft.com/office/drawing/2014/main" id="{0392C9A6-7621-EF50-B569-FA8FC2192663}"/>
              </a:ext>
            </a:extLst>
          </p:cNvPr>
          <p:cNvSpPr/>
          <p:nvPr/>
        </p:nvSpPr>
        <p:spPr>
          <a:xfrm>
            <a:off x="8546489" y="1820060"/>
            <a:ext cx="638151" cy="105768"/>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a:p>
        </p:txBody>
      </p:sp>
      <p:sp>
        <p:nvSpPr>
          <p:cNvPr id="42" name="Arrow: Right 41">
            <a:extLst>
              <a:ext uri="{FF2B5EF4-FFF2-40B4-BE49-F238E27FC236}">
                <a16:creationId xmlns:a16="http://schemas.microsoft.com/office/drawing/2014/main" id="{CDF44E09-78C4-6ECB-8716-7039213CFF21}"/>
              </a:ext>
            </a:extLst>
          </p:cNvPr>
          <p:cNvSpPr/>
          <p:nvPr/>
        </p:nvSpPr>
        <p:spPr>
          <a:xfrm>
            <a:off x="7796535" y="5297746"/>
            <a:ext cx="542136" cy="16833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E"/>
          </a:p>
        </p:txBody>
      </p:sp>
      <p:pic>
        <p:nvPicPr>
          <p:cNvPr id="6" name="Picture 5">
            <a:extLst>
              <a:ext uri="{FF2B5EF4-FFF2-40B4-BE49-F238E27FC236}">
                <a16:creationId xmlns:a16="http://schemas.microsoft.com/office/drawing/2014/main" id="{8F915972-230D-9B9C-E99E-F9C37BB5F5C0}"/>
              </a:ext>
            </a:extLst>
          </p:cNvPr>
          <p:cNvPicPr>
            <a:picLocks noChangeAspect="1"/>
          </p:cNvPicPr>
          <p:nvPr/>
        </p:nvPicPr>
        <p:blipFill>
          <a:blip r:embed="rId3"/>
          <a:stretch>
            <a:fillRect/>
          </a:stretch>
        </p:blipFill>
        <p:spPr>
          <a:xfrm>
            <a:off x="436283" y="1633930"/>
            <a:ext cx="3761789" cy="1566476"/>
          </a:xfrm>
          <a:prstGeom prst="rect">
            <a:avLst/>
          </a:prstGeom>
        </p:spPr>
      </p:pic>
      <p:pic>
        <p:nvPicPr>
          <p:cNvPr id="8" name="Picture 7">
            <a:extLst>
              <a:ext uri="{FF2B5EF4-FFF2-40B4-BE49-F238E27FC236}">
                <a16:creationId xmlns:a16="http://schemas.microsoft.com/office/drawing/2014/main" id="{23A1A19B-0508-A59E-5ABA-B606E1A0905F}"/>
              </a:ext>
            </a:extLst>
          </p:cNvPr>
          <p:cNvPicPr>
            <a:picLocks noChangeAspect="1"/>
          </p:cNvPicPr>
          <p:nvPr/>
        </p:nvPicPr>
        <p:blipFill>
          <a:blip r:embed="rId4"/>
          <a:stretch>
            <a:fillRect/>
          </a:stretch>
        </p:blipFill>
        <p:spPr>
          <a:xfrm>
            <a:off x="4395465" y="1630899"/>
            <a:ext cx="3943206" cy="1572538"/>
          </a:xfrm>
          <a:prstGeom prst="rect">
            <a:avLst/>
          </a:prstGeom>
        </p:spPr>
      </p:pic>
      <p:pic>
        <p:nvPicPr>
          <p:cNvPr id="14" name="Picture 13">
            <a:extLst>
              <a:ext uri="{FF2B5EF4-FFF2-40B4-BE49-F238E27FC236}">
                <a16:creationId xmlns:a16="http://schemas.microsoft.com/office/drawing/2014/main" id="{7CDFBD43-AB6E-5791-87B4-7736041D6C45}"/>
              </a:ext>
            </a:extLst>
          </p:cNvPr>
          <p:cNvPicPr>
            <a:picLocks noChangeAspect="1"/>
          </p:cNvPicPr>
          <p:nvPr/>
        </p:nvPicPr>
        <p:blipFill>
          <a:blip r:embed="rId5"/>
          <a:stretch>
            <a:fillRect/>
          </a:stretch>
        </p:blipFill>
        <p:spPr>
          <a:xfrm>
            <a:off x="4395465" y="3305981"/>
            <a:ext cx="3943206" cy="1506718"/>
          </a:xfrm>
          <a:prstGeom prst="rect">
            <a:avLst/>
          </a:prstGeom>
        </p:spPr>
      </p:pic>
    </p:spTree>
    <p:extLst>
      <p:ext uri="{BB962C8B-B14F-4D97-AF65-F5344CB8AC3E}">
        <p14:creationId xmlns:p14="http://schemas.microsoft.com/office/powerpoint/2010/main" val="3892089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23AFB-D893-E690-ABA9-8DA5F6F50389}"/>
              </a:ext>
            </a:extLst>
          </p:cNvPr>
          <p:cNvSpPr>
            <a:spLocks noGrp="1"/>
          </p:cNvSpPr>
          <p:nvPr>
            <p:ph type="title"/>
          </p:nvPr>
        </p:nvSpPr>
        <p:spPr>
          <a:xfrm>
            <a:off x="777035" y="463240"/>
            <a:ext cx="10122632" cy="652054"/>
          </a:xfrm>
        </p:spPr>
        <p:txBody>
          <a:bodyPr anchor="ctr">
            <a:normAutofit/>
          </a:bodyPr>
          <a:lstStyle/>
          <a:p>
            <a:r>
              <a:rPr lang="en-US" sz="2400" dirty="0"/>
              <a:t>Yearly, monthly and weekly insights</a:t>
            </a:r>
            <a:endParaRPr lang="en-AE" sz="2400" dirty="0"/>
          </a:p>
        </p:txBody>
      </p:sp>
      <p:sp>
        <p:nvSpPr>
          <p:cNvPr id="28" name="Subtitle 3">
            <a:extLst>
              <a:ext uri="{FF2B5EF4-FFF2-40B4-BE49-F238E27FC236}">
                <a16:creationId xmlns:a16="http://schemas.microsoft.com/office/drawing/2014/main" id="{A67EFBCE-6D3A-3460-82DB-EBCDA824724C}"/>
              </a:ext>
            </a:extLst>
          </p:cNvPr>
          <p:cNvSpPr>
            <a:spLocks noGrp="1"/>
          </p:cNvSpPr>
          <p:nvPr>
            <p:ph type="subTitle" idx="1"/>
          </p:nvPr>
        </p:nvSpPr>
        <p:spPr>
          <a:xfrm>
            <a:off x="797876" y="2963904"/>
            <a:ext cx="3829809" cy="624022"/>
          </a:xfrm>
        </p:spPr>
        <p:txBody>
          <a:bodyPr/>
          <a:lstStyle/>
          <a:p>
            <a:r>
              <a:rPr lang="en-US" sz="1200" dirty="0"/>
              <a:t>General trend in revenue is consistently improving</a:t>
            </a:r>
          </a:p>
        </p:txBody>
      </p:sp>
      <p:sp>
        <p:nvSpPr>
          <p:cNvPr id="30" name="Content Placeholder 4">
            <a:extLst>
              <a:ext uri="{FF2B5EF4-FFF2-40B4-BE49-F238E27FC236}">
                <a16:creationId xmlns:a16="http://schemas.microsoft.com/office/drawing/2014/main" id="{9BDC54A4-039C-7370-8F78-53790C087F94}"/>
              </a:ext>
            </a:extLst>
          </p:cNvPr>
          <p:cNvSpPr>
            <a:spLocks noGrp="1"/>
          </p:cNvSpPr>
          <p:nvPr>
            <p:ph idx="10"/>
          </p:nvPr>
        </p:nvSpPr>
        <p:spPr>
          <a:xfrm>
            <a:off x="724662" y="3888829"/>
            <a:ext cx="4040377" cy="2796451"/>
          </a:xfrm>
        </p:spPr>
        <p:txBody>
          <a:bodyPr/>
          <a:lstStyle/>
          <a:p>
            <a:r>
              <a:rPr lang="en-US" sz="1800" kern="100" dirty="0">
                <a:latin typeface="Aptos" panose="020B0004020202020204" pitchFamily="34" charset="0"/>
                <a:cs typeface="Times New Roman" panose="02020603050405020304" pitchFamily="18" charset="0"/>
              </a:rPr>
              <a:t>We can see fare amounts(revenue) and trips are consistently increasing year over year except 2014 which seemed to be a bit stagnant.</a:t>
            </a:r>
          </a:p>
          <a:p>
            <a:r>
              <a:rPr lang="en-US" sz="1800" kern="100" dirty="0">
                <a:latin typeface="Aptos" panose="020B0004020202020204" pitchFamily="34" charset="0"/>
                <a:cs typeface="Times New Roman" panose="02020603050405020304" pitchFamily="18" charset="0"/>
              </a:rPr>
              <a:t>Please note that year 2015, though has a low number doesn’t signify a fall in business. This year has only 6 months of data which is displayed here.</a:t>
            </a:r>
          </a:p>
        </p:txBody>
      </p:sp>
      <p:sp>
        <p:nvSpPr>
          <p:cNvPr id="32" name="Text Placeholder 6">
            <a:extLst>
              <a:ext uri="{FF2B5EF4-FFF2-40B4-BE49-F238E27FC236}">
                <a16:creationId xmlns:a16="http://schemas.microsoft.com/office/drawing/2014/main" id="{A53F4866-DF55-0CD9-3B7D-4E7AF2BC4178}"/>
              </a:ext>
            </a:extLst>
          </p:cNvPr>
          <p:cNvSpPr>
            <a:spLocks noGrp="1"/>
          </p:cNvSpPr>
          <p:nvPr>
            <p:ph type="body" sz="quarter" idx="28"/>
          </p:nvPr>
        </p:nvSpPr>
        <p:spPr>
          <a:xfrm>
            <a:off x="4833676" y="3286997"/>
            <a:ext cx="3437520" cy="624022"/>
          </a:xfrm>
        </p:spPr>
        <p:txBody>
          <a:bodyPr/>
          <a:lstStyle/>
          <a:p>
            <a:r>
              <a:rPr lang="en-US" sz="1200" dirty="0"/>
              <a:t>March, April, May and October perform better than other months</a:t>
            </a:r>
          </a:p>
        </p:txBody>
      </p:sp>
      <p:sp>
        <p:nvSpPr>
          <p:cNvPr id="34" name="Content Placeholder 7">
            <a:extLst>
              <a:ext uri="{FF2B5EF4-FFF2-40B4-BE49-F238E27FC236}">
                <a16:creationId xmlns:a16="http://schemas.microsoft.com/office/drawing/2014/main" id="{42C955B3-AF83-314F-BB82-35BF83D0BAA5}"/>
              </a:ext>
            </a:extLst>
          </p:cNvPr>
          <p:cNvSpPr>
            <a:spLocks noGrp="1"/>
          </p:cNvSpPr>
          <p:nvPr>
            <p:ph idx="12"/>
          </p:nvPr>
        </p:nvSpPr>
        <p:spPr>
          <a:xfrm>
            <a:off x="4911240" y="4081452"/>
            <a:ext cx="3248259" cy="2378000"/>
          </a:xfrm>
        </p:spPr>
        <p:txBody>
          <a:bodyPr/>
          <a:lstStyle/>
          <a:p>
            <a:r>
              <a:rPr lang="en-US" sz="1800" kern="100" dirty="0">
                <a:latin typeface="Aptos" panose="020B0004020202020204" pitchFamily="34" charset="0"/>
                <a:cs typeface="Times New Roman" panose="02020603050405020304" pitchFamily="18" charset="0"/>
              </a:rPr>
              <a:t>Without taking 2015 into account, all the other years show the trend of better performance in these months.</a:t>
            </a:r>
          </a:p>
          <a:p>
            <a:r>
              <a:rPr lang="en-AE" sz="1800" dirty="0">
                <a:effectLst/>
                <a:latin typeface="Aptos" panose="020B0004020202020204" pitchFamily="34" charset="0"/>
                <a:ea typeface="Aptos" panose="020B0004020202020204" pitchFamily="34" charset="0"/>
                <a:cs typeface="Times New Roman" panose="02020603050405020304" pitchFamily="18" charset="0"/>
              </a:rPr>
              <a:t>These months can be leveraged for achieving more trips in target locations. </a:t>
            </a:r>
            <a:endParaRPr lang="en-US" sz="1800" kern="100" dirty="0">
              <a:latin typeface="Aptos" panose="020B0004020202020204" pitchFamily="34" charset="0"/>
              <a:cs typeface="Times New Roman" panose="02020603050405020304" pitchFamily="18" charset="0"/>
            </a:endParaRPr>
          </a:p>
        </p:txBody>
      </p:sp>
      <p:sp>
        <p:nvSpPr>
          <p:cNvPr id="36" name="Text Placeholder 9">
            <a:extLst>
              <a:ext uri="{FF2B5EF4-FFF2-40B4-BE49-F238E27FC236}">
                <a16:creationId xmlns:a16="http://schemas.microsoft.com/office/drawing/2014/main" id="{C0631020-1F2E-E36B-0C1E-2A1438845949}"/>
              </a:ext>
            </a:extLst>
          </p:cNvPr>
          <p:cNvSpPr>
            <a:spLocks noGrp="1"/>
          </p:cNvSpPr>
          <p:nvPr>
            <p:ph type="body" sz="quarter" idx="29"/>
          </p:nvPr>
        </p:nvSpPr>
        <p:spPr>
          <a:xfrm>
            <a:off x="10258844" y="1229498"/>
            <a:ext cx="1515093" cy="1620201"/>
          </a:xfrm>
        </p:spPr>
        <p:txBody>
          <a:bodyPr/>
          <a:lstStyle/>
          <a:p>
            <a:r>
              <a:rPr lang="en-US" sz="1200" dirty="0"/>
              <a:t>WEEKDAYS HAVE GREATER NUMBER OF  TRIPSTHAN WEEKENDS</a:t>
            </a:r>
          </a:p>
        </p:txBody>
      </p:sp>
      <p:sp>
        <p:nvSpPr>
          <p:cNvPr id="38" name="Content Placeholder 10">
            <a:extLst>
              <a:ext uri="{FF2B5EF4-FFF2-40B4-BE49-F238E27FC236}">
                <a16:creationId xmlns:a16="http://schemas.microsoft.com/office/drawing/2014/main" id="{AE0314AD-FD16-1509-0CCF-7CAE5C1A76EB}"/>
              </a:ext>
            </a:extLst>
          </p:cNvPr>
          <p:cNvSpPr>
            <a:spLocks noGrp="1"/>
          </p:cNvSpPr>
          <p:nvPr>
            <p:ph idx="11"/>
          </p:nvPr>
        </p:nvSpPr>
        <p:spPr>
          <a:xfrm>
            <a:off x="8417397" y="3429000"/>
            <a:ext cx="2944737" cy="2660391"/>
          </a:xfrm>
        </p:spPr>
        <p:txBody>
          <a:bodyPr/>
          <a:lstStyle/>
          <a:p>
            <a:r>
              <a:rPr lang="en-AE" sz="1800" dirty="0">
                <a:effectLst/>
                <a:latin typeface="Aptos" panose="020B0004020202020204" pitchFamily="34" charset="0"/>
                <a:ea typeface="Aptos" panose="020B0004020202020204" pitchFamily="34" charset="0"/>
                <a:cs typeface="Times New Roman" panose="02020603050405020304" pitchFamily="18" charset="0"/>
              </a:rPr>
              <a:t> This information can be used for promotions on weekends to increase trips. </a:t>
            </a:r>
          </a:p>
          <a:p>
            <a:r>
              <a:rPr lang="en-AE" sz="1800" dirty="0">
                <a:effectLst/>
                <a:latin typeface="Aptos" panose="020B0004020202020204" pitchFamily="34" charset="0"/>
                <a:ea typeface="Aptos" panose="020B0004020202020204" pitchFamily="34" charset="0"/>
                <a:cs typeface="Times New Roman" panose="02020603050405020304" pitchFamily="18" charset="0"/>
              </a:rPr>
              <a:t>It is also useful to target different areas over the weekends to gain more trips than usual.</a:t>
            </a:r>
            <a:endParaRPr lang="en-US" sz="1800" kern="100" dirty="0">
              <a:latin typeface="Aptos" panose="020B0004020202020204" pitchFamily="34" charset="0"/>
              <a:cs typeface="Times New Roman" panose="02020603050405020304" pitchFamily="18" charset="0"/>
            </a:endParaRPr>
          </a:p>
        </p:txBody>
      </p:sp>
      <p:sp>
        <p:nvSpPr>
          <p:cNvPr id="42" name="Slide Number Placeholder 12">
            <a:extLst>
              <a:ext uri="{FF2B5EF4-FFF2-40B4-BE49-F238E27FC236}">
                <a16:creationId xmlns:a16="http://schemas.microsoft.com/office/drawing/2014/main" id="{6AEAFC17-5A0D-56C3-9A75-DAC41E9D14A4}"/>
              </a:ext>
            </a:extLst>
          </p:cNvPr>
          <p:cNvSpPr>
            <a:spLocks noGrp="1"/>
          </p:cNvSpPr>
          <p:nvPr>
            <p:ph type="sldNum" sz="quarter" idx="34"/>
          </p:nvPr>
        </p:nvSpPr>
        <p:spPr>
          <a:xfrm rot="16200000">
            <a:off x="11716512" y="6382510"/>
            <a:ext cx="566928" cy="384048"/>
          </a:xfrm>
        </p:spPr>
        <p:txBody>
          <a:bodyPr/>
          <a:lstStyle/>
          <a:p>
            <a:pPr>
              <a:spcAft>
                <a:spcPts val="600"/>
              </a:spcAft>
            </a:pPr>
            <a:fld id="{09A01C0A-2BB6-49E7-91A3-DCB9F9F59583}" type="slidenum">
              <a:rPr lang="en-US" smtClean="0"/>
              <a:pPr>
                <a:spcAft>
                  <a:spcPts val="600"/>
                </a:spcAft>
              </a:pPr>
              <a:t>4</a:t>
            </a:fld>
            <a:endParaRPr lang="en-US"/>
          </a:p>
        </p:txBody>
      </p:sp>
      <p:pic>
        <p:nvPicPr>
          <p:cNvPr id="4" name="Picture 3">
            <a:extLst>
              <a:ext uri="{FF2B5EF4-FFF2-40B4-BE49-F238E27FC236}">
                <a16:creationId xmlns:a16="http://schemas.microsoft.com/office/drawing/2014/main" id="{46821EAB-23D7-5EAA-DE0C-37C338DF21D6}"/>
              </a:ext>
            </a:extLst>
          </p:cNvPr>
          <p:cNvPicPr>
            <a:picLocks noChangeAspect="1"/>
          </p:cNvPicPr>
          <p:nvPr/>
        </p:nvPicPr>
        <p:blipFill>
          <a:blip r:embed="rId2"/>
          <a:stretch>
            <a:fillRect/>
          </a:stretch>
        </p:blipFill>
        <p:spPr>
          <a:xfrm>
            <a:off x="798246" y="1310628"/>
            <a:ext cx="1783285" cy="1653276"/>
          </a:xfrm>
          <a:prstGeom prst="rect">
            <a:avLst/>
          </a:prstGeom>
        </p:spPr>
      </p:pic>
      <p:pic>
        <p:nvPicPr>
          <p:cNvPr id="6" name="Picture 5">
            <a:extLst>
              <a:ext uri="{FF2B5EF4-FFF2-40B4-BE49-F238E27FC236}">
                <a16:creationId xmlns:a16="http://schemas.microsoft.com/office/drawing/2014/main" id="{568A3903-E937-DD38-2121-88FBA0A5C2A2}"/>
              </a:ext>
            </a:extLst>
          </p:cNvPr>
          <p:cNvPicPr>
            <a:picLocks noChangeAspect="1"/>
          </p:cNvPicPr>
          <p:nvPr/>
        </p:nvPicPr>
        <p:blipFill>
          <a:blip r:embed="rId3"/>
          <a:stretch>
            <a:fillRect/>
          </a:stretch>
        </p:blipFill>
        <p:spPr>
          <a:xfrm>
            <a:off x="2727477" y="1321288"/>
            <a:ext cx="1901928" cy="1622671"/>
          </a:xfrm>
          <a:prstGeom prst="rect">
            <a:avLst/>
          </a:prstGeom>
        </p:spPr>
      </p:pic>
      <p:pic>
        <p:nvPicPr>
          <p:cNvPr id="11" name="Picture 10">
            <a:extLst>
              <a:ext uri="{FF2B5EF4-FFF2-40B4-BE49-F238E27FC236}">
                <a16:creationId xmlns:a16="http://schemas.microsoft.com/office/drawing/2014/main" id="{6E85952B-2630-183A-8F2E-4893279C3E05}"/>
              </a:ext>
            </a:extLst>
          </p:cNvPr>
          <p:cNvPicPr>
            <a:picLocks noChangeAspect="1"/>
          </p:cNvPicPr>
          <p:nvPr/>
        </p:nvPicPr>
        <p:blipFill>
          <a:blip r:embed="rId4"/>
          <a:stretch>
            <a:fillRect/>
          </a:stretch>
        </p:blipFill>
        <p:spPr>
          <a:xfrm>
            <a:off x="4873598" y="1321288"/>
            <a:ext cx="3093179" cy="1795276"/>
          </a:xfrm>
          <a:prstGeom prst="rect">
            <a:avLst/>
          </a:prstGeom>
        </p:spPr>
      </p:pic>
      <p:pic>
        <p:nvPicPr>
          <p:cNvPr id="13" name="Picture 12">
            <a:extLst>
              <a:ext uri="{FF2B5EF4-FFF2-40B4-BE49-F238E27FC236}">
                <a16:creationId xmlns:a16="http://schemas.microsoft.com/office/drawing/2014/main" id="{6FDBB7C3-2088-4C1C-3B46-B498C324FBAE}"/>
              </a:ext>
            </a:extLst>
          </p:cNvPr>
          <p:cNvPicPr>
            <a:picLocks noChangeAspect="1"/>
          </p:cNvPicPr>
          <p:nvPr/>
        </p:nvPicPr>
        <p:blipFill>
          <a:blip r:embed="rId5"/>
          <a:stretch>
            <a:fillRect/>
          </a:stretch>
        </p:blipFill>
        <p:spPr>
          <a:xfrm>
            <a:off x="8246704" y="1321288"/>
            <a:ext cx="1901928" cy="1795276"/>
          </a:xfrm>
          <a:prstGeom prst="rect">
            <a:avLst/>
          </a:prstGeom>
        </p:spPr>
      </p:pic>
    </p:spTree>
    <p:extLst>
      <p:ext uri="{BB962C8B-B14F-4D97-AF65-F5344CB8AC3E}">
        <p14:creationId xmlns:p14="http://schemas.microsoft.com/office/powerpoint/2010/main" val="2518487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23AFB-D893-E690-ABA9-8DA5F6F50389}"/>
              </a:ext>
            </a:extLst>
          </p:cNvPr>
          <p:cNvSpPr>
            <a:spLocks noGrp="1"/>
          </p:cNvSpPr>
          <p:nvPr>
            <p:ph type="title"/>
          </p:nvPr>
        </p:nvSpPr>
        <p:spPr>
          <a:xfrm>
            <a:off x="797331" y="452587"/>
            <a:ext cx="10122632" cy="652054"/>
          </a:xfrm>
        </p:spPr>
        <p:txBody>
          <a:bodyPr anchor="ctr">
            <a:normAutofit/>
          </a:bodyPr>
          <a:lstStyle/>
          <a:p>
            <a:r>
              <a:rPr lang="en-US" sz="2300" dirty="0"/>
              <a:t>Popular trip times and location</a:t>
            </a:r>
            <a:endParaRPr lang="en-AE" sz="2300" dirty="0"/>
          </a:p>
        </p:txBody>
      </p:sp>
      <p:sp>
        <p:nvSpPr>
          <p:cNvPr id="22" name="Subtitle 3">
            <a:extLst>
              <a:ext uri="{FF2B5EF4-FFF2-40B4-BE49-F238E27FC236}">
                <a16:creationId xmlns:a16="http://schemas.microsoft.com/office/drawing/2014/main" id="{B33FFA91-284B-B944-D418-4ECB0003B820}"/>
              </a:ext>
            </a:extLst>
          </p:cNvPr>
          <p:cNvSpPr>
            <a:spLocks noGrp="1"/>
          </p:cNvSpPr>
          <p:nvPr>
            <p:ph type="subTitle" idx="1"/>
          </p:nvPr>
        </p:nvSpPr>
        <p:spPr>
          <a:xfrm>
            <a:off x="848131" y="3335967"/>
            <a:ext cx="5329149" cy="890593"/>
          </a:xfrm>
        </p:spPr>
        <p:txBody>
          <a:bodyPr/>
          <a:lstStyle/>
          <a:p>
            <a:r>
              <a:rPr lang="en-US" sz="1200" dirty="0"/>
              <a:t>TOP 5 Popular trip times ON WEEKDAYS AND WEEKENDS.</a:t>
            </a:r>
          </a:p>
        </p:txBody>
      </p:sp>
      <p:sp>
        <p:nvSpPr>
          <p:cNvPr id="24" name="Content Placeholder 4">
            <a:extLst>
              <a:ext uri="{FF2B5EF4-FFF2-40B4-BE49-F238E27FC236}">
                <a16:creationId xmlns:a16="http://schemas.microsoft.com/office/drawing/2014/main" id="{C8065336-B102-1B90-93C2-1771A5340A27}"/>
              </a:ext>
            </a:extLst>
          </p:cNvPr>
          <p:cNvSpPr>
            <a:spLocks noGrp="1"/>
          </p:cNvSpPr>
          <p:nvPr>
            <p:ph idx="10"/>
          </p:nvPr>
        </p:nvSpPr>
        <p:spPr>
          <a:xfrm>
            <a:off x="897165" y="4555892"/>
            <a:ext cx="5534604" cy="2956559"/>
          </a:xfrm>
        </p:spPr>
        <p:txBody>
          <a:bodyPr/>
          <a:lstStyle/>
          <a:p>
            <a:r>
              <a:rPr lang="en-US" sz="1800" kern="100" dirty="0">
                <a:latin typeface="Aptos" panose="020B0004020202020204" pitchFamily="34" charset="0"/>
                <a:cs typeface="Times New Roman" panose="02020603050405020304" pitchFamily="18" charset="0"/>
              </a:rPr>
              <a:t>This information can help in optimizing the driver allocation, pricing strategies and ensuring service availability.</a:t>
            </a:r>
          </a:p>
          <a:p>
            <a:r>
              <a:rPr lang="en-US" sz="1800" kern="100" dirty="0">
                <a:latin typeface="Aptos" panose="020B0004020202020204" pitchFamily="34" charset="0"/>
                <a:cs typeface="Times New Roman" panose="02020603050405020304" pitchFamily="18" charset="0"/>
              </a:rPr>
              <a:t>This can also be used to ensure drivers are available at this time and accept trip request.</a:t>
            </a:r>
          </a:p>
          <a:p>
            <a:endParaRPr lang="en-US" dirty="0"/>
          </a:p>
        </p:txBody>
      </p:sp>
      <p:sp>
        <p:nvSpPr>
          <p:cNvPr id="36" name="Slide Number Placeholder 12">
            <a:extLst>
              <a:ext uri="{FF2B5EF4-FFF2-40B4-BE49-F238E27FC236}">
                <a16:creationId xmlns:a16="http://schemas.microsoft.com/office/drawing/2014/main" id="{C9BAEA12-670F-82AD-C888-7F8773D14D2F}"/>
              </a:ext>
            </a:extLst>
          </p:cNvPr>
          <p:cNvSpPr>
            <a:spLocks noGrp="1"/>
          </p:cNvSpPr>
          <p:nvPr>
            <p:ph type="sldNum" sz="quarter" idx="34"/>
          </p:nvPr>
        </p:nvSpPr>
        <p:spPr>
          <a:xfrm rot="16200000">
            <a:off x="11716512" y="6382510"/>
            <a:ext cx="566928" cy="384048"/>
          </a:xfrm>
        </p:spPr>
        <p:txBody>
          <a:bodyPr/>
          <a:lstStyle/>
          <a:p>
            <a:pPr>
              <a:spcAft>
                <a:spcPts val="600"/>
              </a:spcAft>
            </a:pPr>
            <a:fld id="{09A01C0A-2BB6-49E7-91A3-DCB9F9F59583}" type="slidenum">
              <a:rPr lang="en-US" smtClean="0"/>
              <a:pPr>
                <a:spcAft>
                  <a:spcPts val="600"/>
                </a:spcAft>
              </a:pPr>
              <a:t>5</a:t>
            </a:fld>
            <a:endParaRPr lang="en-US"/>
          </a:p>
        </p:txBody>
      </p:sp>
      <p:pic>
        <p:nvPicPr>
          <p:cNvPr id="16" name="Picture 15">
            <a:extLst>
              <a:ext uri="{FF2B5EF4-FFF2-40B4-BE49-F238E27FC236}">
                <a16:creationId xmlns:a16="http://schemas.microsoft.com/office/drawing/2014/main" id="{D0B1F49F-8E5C-EB87-0AC2-8CD79CA4045C}"/>
              </a:ext>
            </a:extLst>
          </p:cNvPr>
          <p:cNvPicPr>
            <a:picLocks noChangeAspect="1"/>
          </p:cNvPicPr>
          <p:nvPr/>
        </p:nvPicPr>
        <p:blipFill>
          <a:blip r:embed="rId2"/>
          <a:stretch>
            <a:fillRect/>
          </a:stretch>
        </p:blipFill>
        <p:spPr>
          <a:xfrm>
            <a:off x="6675120" y="4347975"/>
            <a:ext cx="2375821" cy="1943094"/>
          </a:xfrm>
          <a:prstGeom prst="rect">
            <a:avLst/>
          </a:prstGeom>
        </p:spPr>
      </p:pic>
      <p:pic>
        <p:nvPicPr>
          <p:cNvPr id="18" name="Picture 17">
            <a:extLst>
              <a:ext uri="{FF2B5EF4-FFF2-40B4-BE49-F238E27FC236}">
                <a16:creationId xmlns:a16="http://schemas.microsoft.com/office/drawing/2014/main" id="{485C9AD5-A8DF-C206-A972-9EAB2844A67E}"/>
              </a:ext>
            </a:extLst>
          </p:cNvPr>
          <p:cNvPicPr>
            <a:picLocks noChangeAspect="1"/>
          </p:cNvPicPr>
          <p:nvPr/>
        </p:nvPicPr>
        <p:blipFill>
          <a:blip r:embed="rId3"/>
          <a:stretch>
            <a:fillRect/>
          </a:stretch>
        </p:blipFill>
        <p:spPr>
          <a:xfrm>
            <a:off x="9347200" y="4347976"/>
            <a:ext cx="2164493" cy="1943093"/>
          </a:xfrm>
          <a:prstGeom prst="rect">
            <a:avLst/>
          </a:prstGeom>
        </p:spPr>
      </p:pic>
      <p:pic>
        <p:nvPicPr>
          <p:cNvPr id="21" name="Picture 20">
            <a:extLst>
              <a:ext uri="{FF2B5EF4-FFF2-40B4-BE49-F238E27FC236}">
                <a16:creationId xmlns:a16="http://schemas.microsoft.com/office/drawing/2014/main" id="{66481D30-2DB3-5302-2A16-D33F457C0B9E}"/>
              </a:ext>
            </a:extLst>
          </p:cNvPr>
          <p:cNvPicPr>
            <a:picLocks noChangeAspect="1"/>
          </p:cNvPicPr>
          <p:nvPr/>
        </p:nvPicPr>
        <p:blipFill>
          <a:blip r:embed="rId4"/>
          <a:stretch>
            <a:fillRect/>
          </a:stretch>
        </p:blipFill>
        <p:spPr>
          <a:xfrm>
            <a:off x="647827" y="1419479"/>
            <a:ext cx="3495653" cy="1961604"/>
          </a:xfrm>
          <a:prstGeom prst="rect">
            <a:avLst/>
          </a:prstGeom>
        </p:spPr>
      </p:pic>
      <p:pic>
        <p:nvPicPr>
          <p:cNvPr id="25" name="Picture 24">
            <a:extLst>
              <a:ext uri="{FF2B5EF4-FFF2-40B4-BE49-F238E27FC236}">
                <a16:creationId xmlns:a16="http://schemas.microsoft.com/office/drawing/2014/main" id="{EA08893C-2297-80C1-110C-5BED5AB75B49}"/>
              </a:ext>
            </a:extLst>
          </p:cNvPr>
          <p:cNvPicPr>
            <a:picLocks noChangeAspect="1"/>
          </p:cNvPicPr>
          <p:nvPr/>
        </p:nvPicPr>
        <p:blipFill>
          <a:blip r:embed="rId5"/>
          <a:stretch>
            <a:fillRect/>
          </a:stretch>
        </p:blipFill>
        <p:spPr>
          <a:xfrm>
            <a:off x="4527302" y="1419479"/>
            <a:ext cx="3080893" cy="1961604"/>
          </a:xfrm>
          <a:prstGeom prst="rect">
            <a:avLst/>
          </a:prstGeom>
        </p:spPr>
      </p:pic>
      <p:sp>
        <p:nvSpPr>
          <p:cNvPr id="26" name="Subtitle 3">
            <a:extLst>
              <a:ext uri="{FF2B5EF4-FFF2-40B4-BE49-F238E27FC236}">
                <a16:creationId xmlns:a16="http://schemas.microsoft.com/office/drawing/2014/main" id="{50E3B3C3-C0D3-8A83-61FD-94750335C024}"/>
              </a:ext>
            </a:extLst>
          </p:cNvPr>
          <p:cNvSpPr txBox="1">
            <a:spLocks/>
          </p:cNvSpPr>
          <p:nvPr/>
        </p:nvSpPr>
        <p:spPr>
          <a:xfrm>
            <a:off x="8105025" y="1010800"/>
            <a:ext cx="3622269" cy="890593"/>
          </a:xfrm>
          <a:prstGeom prst="rect">
            <a:avLst/>
          </a:prstGeom>
        </p:spPr>
        <p:txBody>
          <a:bodyPr vert="horz" lIns="0" tIns="0" rIns="0" bIns="0" rtlCol="0" anchor="b">
            <a:noAutofit/>
          </a:bodyPr>
          <a:lstStyle>
            <a:lvl1pPr marL="0" indent="0" algn="l" defTabSz="914400" rtl="0" eaLnBrk="1" latinLnBrk="0" hangingPunct="1">
              <a:lnSpc>
                <a:spcPct val="100000"/>
              </a:lnSpc>
              <a:spcBef>
                <a:spcPts val="1000"/>
              </a:spcBef>
              <a:buFontTx/>
              <a:buNone/>
              <a:defRPr sz="2000" b="1" i="0" kern="1200" cap="all" spc="300" baseline="0">
                <a:solidFill>
                  <a:schemeClr val="tx1"/>
                </a:solidFill>
                <a:latin typeface="+mj-lt"/>
                <a:ea typeface="+mn-ea"/>
                <a:cs typeface="Arial Black" panose="020B0604020202020204" pitchFamily="34" charset="0"/>
              </a:defRPr>
            </a:lvl1pPr>
            <a:lvl2pPr marL="457200" indent="0" algn="ctr"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2pPr>
            <a:lvl3pPr marL="914400" indent="0" algn="ctr"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3pPr>
            <a:lvl4pPr marL="13716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4pPr>
            <a:lvl5pPr marL="1828800" indent="0" algn="ctr" defTabSz="914400" rtl="0" eaLnBrk="1" latinLnBrk="0" hangingPunct="1">
              <a:lnSpc>
                <a:spcPct val="150000"/>
              </a:lnSpc>
              <a:spcBef>
                <a:spcPts val="500"/>
              </a:spcBef>
              <a:buFontTx/>
              <a:buNone/>
              <a:defRPr sz="1600" b="0" i="0" kern="1200">
                <a:solidFill>
                  <a:schemeClr val="tx1"/>
                </a:solidFill>
                <a:latin typeface="Avenir Next LT Pro" panose="020B0504020202020204" pitchFamily="34" charset="77"/>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dirty="0"/>
              <a:t>TOP 5 Popular PICK-UP AND DROP AREAS.</a:t>
            </a:r>
          </a:p>
        </p:txBody>
      </p:sp>
      <p:sp>
        <p:nvSpPr>
          <p:cNvPr id="28" name="Content Placeholder 4">
            <a:extLst>
              <a:ext uri="{FF2B5EF4-FFF2-40B4-BE49-F238E27FC236}">
                <a16:creationId xmlns:a16="http://schemas.microsoft.com/office/drawing/2014/main" id="{BB2DCC5A-DB62-8D52-8D93-A68E4AD940A4}"/>
              </a:ext>
            </a:extLst>
          </p:cNvPr>
          <p:cNvSpPr txBox="1">
            <a:spLocks/>
          </p:cNvSpPr>
          <p:nvPr/>
        </p:nvSpPr>
        <p:spPr>
          <a:xfrm>
            <a:off x="8048521" y="1905285"/>
            <a:ext cx="3735276" cy="2203754"/>
          </a:xfrm>
          <a:prstGeom prst="rect">
            <a:avLst/>
          </a:prstGeom>
        </p:spPr>
        <p:txBody>
          <a:bodyPr vert="horz" lIns="0" tIns="0" rIns="0" bIns="0" rtlCol="0">
            <a:noAutofit/>
          </a:bodyPr>
          <a:lstStyle>
            <a:lvl1pPr marL="285750" indent="-285750" algn="l" defTabSz="914400" rtl="0" eaLnBrk="1" latinLnBrk="0" hangingPunct="1">
              <a:lnSpc>
                <a:spcPct val="100000"/>
              </a:lnSpc>
              <a:spcBef>
                <a:spcPts val="1000"/>
              </a:spcBef>
              <a:buFont typeface="Arial" panose="020B0604020202020204" pitchFamily="34" charset="0"/>
              <a:buChar char="•"/>
              <a:defRPr sz="1400" b="0" i="0" kern="1200">
                <a:solidFill>
                  <a:schemeClr val="tx1"/>
                </a:solidFill>
                <a:latin typeface="+mn-lt"/>
                <a:ea typeface="+mn-ea"/>
                <a:cs typeface="+mn-cs"/>
              </a:defRPr>
            </a:lvl1pPr>
            <a:lvl2pPr marL="800100" indent="-34290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US" sz="1800" kern="100" dirty="0">
                <a:latin typeface="Aptos" panose="020B0004020202020204" pitchFamily="34" charset="0"/>
                <a:cs typeface="Times New Roman" panose="02020603050405020304" pitchFamily="18" charset="0"/>
              </a:rPr>
              <a:t>This information can be utilized when expanding the business and using target areas to get good number of trips.</a:t>
            </a:r>
          </a:p>
          <a:p>
            <a:r>
              <a:rPr lang="en-US" sz="1800" kern="100" dirty="0">
                <a:latin typeface="Aptos" panose="020B0004020202020204" pitchFamily="34" charset="0"/>
                <a:cs typeface="Times New Roman" panose="02020603050405020304" pitchFamily="18" charset="0"/>
              </a:rPr>
              <a:t>Deploying more drivers or vehicles in these areas will ensure trips are achieved as they are busy areas.</a:t>
            </a:r>
          </a:p>
          <a:p>
            <a:endParaRPr lang="en-US" dirty="0"/>
          </a:p>
        </p:txBody>
      </p:sp>
    </p:spTree>
    <p:extLst>
      <p:ext uri="{BB962C8B-B14F-4D97-AF65-F5344CB8AC3E}">
        <p14:creationId xmlns:p14="http://schemas.microsoft.com/office/powerpoint/2010/main" val="2565016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1841EADB-6BB6-2296-F69B-9F0E6CAD9155}"/>
              </a:ext>
            </a:extLst>
          </p:cNvPr>
          <p:cNvSpPr>
            <a:spLocks noGrp="1"/>
          </p:cNvSpPr>
          <p:nvPr>
            <p:ph type="title"/>
          </p:nvPr>
        </p:nvSpPr>
        <p:spPr>
          <a:xfrm>
            <a:off x="843281" y="567622"/>
            <a:ext cx="9784079" cy="712538"/>
          </a:xfrm>
        </p:spPr>
        <p:txBody>
          <a:bodyPr anchor="t">
            <a:normAutofit/>
          </a:bodyPr>
          <a:lstStyle/>
          <a:p>
            <a:r>
              <a:rPr lang="en-US" sz="2400" dirty="0"/>
              <a:t>Additional datasets required to enhance analysis</a:t>
            </a:r>
            <a:endParaRPr lang="en-AE" sz="2400" dirty="0"/>
          </a:p>
        </p:txBody>
      </p:sp>
      <p:sp>
        <p:nvSpPr>
          <p:cNvPr id="14" name="Picture Placeholder 13">
            <a:extLst>
              <a:ext uri="{FF2B5EF4-FFF2-40B4-BE49-F238E27FC236}">
                <a16:creationId xmlns:a16="http://schemas.microsoft.com/office/drawing/2014/main" id="{63DABB12-7999-DCE2-0816-C07D5675DF9B}"/>
              </a:ext>
            </a:extLst>
          </p:cNvPr>
          <p:cNvSpPr>
            <a:spLocks noGrp="1"/>
          </p:cNvSpPr>
          <p:nvPr>
            <p:ph type="pic" sz="quarter" idx="10"/>
          </p:nvPr>
        </p:nvSpPr>
        <p:spPr>
          <a:xfrm>
            <a:off x="1395412" y="1452787"/>
            <a:ext cx="8831154" cy="4750573"/>
          </a:xfrm>
        </p:spPr>
        <p:txBody>
          <a:bodyPr/>
          <a:lstStyle/>
          <a:p>
            <a:endParaRPr lang="en-AE" dirty="0"/>
          </a:p>
        </p:txBody>
      </p:sp>
      <p:sp>
        <p:nvSpPr>
          <p:cNvPr id="27" name="Slide Number Placeholder 4">
            <a:extLst>
              <a:ext uri="{FF2B5EF4-FFF2-40B4-BE49-F238E27FC236}">
                <a16:creationId xmlns:a16="http://schemas.microsoft.com/office/drawing/2014/main" id="{FFC507DF-E8B2-8C13-677B-465ECF97C215}"/>
              </a:ext>
            </a:extLst>
          </p:cNvPr>
          <p:cNvSpPr>
            <a:spLocks noGrp="1"/>
          </p:cNvSpPr>
          <p:nvPr>
            <p:ph type="sldNum" sz="quarter" idx="4294967295"/>
          </p:nvPr>
        </p:nvSpPr>
        <p:spPr>
          <a:xfrm rot="16200000">
            <a:off x="11623675" y="6381750"/>
            <a:ext cx="568325" cy="384175"/>
          </a:xfrm>
        </p:spPr>
        <p:txBody>
          <a:bodyPr anchor="ctr">
            <a:normAutofit/>
          </a:bodyPr>
          <a:lstStyle/>
          <a:p>
            <a:pPr>
              <a:spcAft>
                <a:spcPts val="600"/>
              </a:spcAft>
            </a:pPr>
            <a:fld id="{09A01C0A-2BB6-49E7-91A3-DCB9F9F59583}" type="slidenum">
              <a:rPr lang="en-US" smtClean="0"/>
              <a:pPr>
                <a:spcAft>
                  <a:spcPts val="600"/>
                </a:spcAft>
              </a:pPr>
              <a:t>6</a:t>
            </a:fld>
            <a:endParaRPr lang="en-US"/>
          </a:p>
        </p:txBody>
      </p:sp>
      <p:sp>
        <p:nvSpPr>
          <p:cNvPr id="15" name="TextBox 14">
            <a:extLst>
              <a:ext uri="{FF2B5EF4-FFF2-40B4-BE49-F238E27FC236}">
                <a16:creationId xmlns:a16="http://schemas.microsoft.com/office/drawing/2014/main" id="{7866BA3E-02DD-17CF-1A15-B3A326AD611D}"/>
              </a:ext>
            </a:extLst>
          </p:cNvPr>
          <p:cNvSpPr txBox="1"/>
          <p:nvPr/>
        </p:nvSpPr>
        <p:spPr>
          <a:xfrm>
            <a:off x="1664312" y="1891357"/>
            <a:ext cx="7576557" cy="1666610"/>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AE" sz="1800" kern="100" dirty="0">
                <a:effectLst/>
                <a:latin typeface="Aptos" panose="020B0004020202020204" pitchFamily="34" charset="0"/>
                <a:ea typeface="Aptos" panose="020B0004020202020204" pitchFamily="34" charset="0"/>
                <a:cs typeface="Times New Roman" panose="02020603050405020304" pitchFamily="18" charset="0"/>
              </a:rPr>
              <a:t>Drop off time can help in calculating the time taken for each ride. This will help in comparing trips with same routes and deducing high and low traffic times which in turn can be used for dispatching more or a smaller number of vehicles in a given area.</a:t>
            </a:r>
          </a:p>
          <a:p>
            <a:pPr marL="342900" lvl="0" indent="-342900">
              <a:lnSpc>
                <a:spcPct val="107000"/>
              </a:lnSpc>
              <a:spcAft>
                <a:spcPts val="800"/>
              </a:spcAft>
              <a:buFont typeface="Wingdings" panose="05000000000000000000" pitchFamily="2" charset="2"/>
              <a:buChar char="q"/>
              <a:tabLst>
                <a:tab pos="457200" algn="l"/>
              </a:tabLst>
            </a:pP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C8059599-F01E-F2D5-6C5D-8F19A3EB0259}"/>
              </a:ext>
            </a:extLst>
          </p:cNvPr>
          <p:cNvSpPr txBox="1"/>
          <p:nvPr/>
        </p:nvSpPr>
        <p:spPr>
          <a:xfrm>
            <a:off x="1639876" y="3193652"/>
            <a:ext cx="8190888" cy="1073884"/>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AE" sz="1800" kern="100" dirty="0">
                <a:effectLst/>
                <a:latin typeface="Aptos" panose="020B0004020202020204" pitchFamily="34" charset="0"/>
                <a:ea typeface="Aptos" panose="020B0004020202020204" pitchFamily="34" charset="0"/>
                <a:cs typeface="Times New Roman" panose="02020603050405020304" pitchFamily="18" charset="0"/>
              </a:rPr>
              <a:t>Driver details, to be cognizant of how many trips each driver is taking and can help with optimizing the efficiency of drivers.</a:t>
            </a:r>
          </a:p>
          <a:p>
            <a:pPr marL="342900" lvl="0" indent="-342900">
              <a:lnSpc>
                <a:spcPct val="107000"/>
              </a:lnSpc>
              <a:spcAft>
                <a:spcPts val="800"/>
              </a:spcAft>
              <a:buFont typeface="Wingdings" panose="05000000000000000000" pitchFamily="2" charset="2"/>
              <a:buChar char="q"/>
              <a:tabLst>
                <a:tab pos="457200" algn="l"/>
              </a:tabLst>
            </a:pP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F3D1290B-F1BB-2A03-1B11-410D052306AF}"/>
              </a:ext>
            </a:extLst>
          </p:cNvPr>
          <p:cNvSpPr txBox="1"/>
          <p:nvPr/>
        </p:nvSpPr>
        <p:spPr>
          <a:xfrm>
            <a:off x="1639876" y="3954517"/>
            <a:ext cx="8190888" cy="971292"/>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AE" sz="1800" kern="100" dirty="0">
                <a:effectLst/>
                <a:latin typeface="Aptos" panose="020B0004020202020204" pitchFamily="34" charset="0"/>
                <a:ea typeface="Aptos" panose="020B0004020202020204" pitchFamily="34" charset="0"/>
                <a:cs typeface="Times New Roman" panose="02020603050405020304" pitchFamily="18" charset="0"/>
              </a:rPr>
              <a:t>Customer information can help with behaviour analysis such as frequent destinations, common routes, or preferred time for travel. This information can help to create custom ads for them as well.</a:t>
            </a:r>
          </a:p>
        </p:txBody>
      </p:sp>
    </p:spTree>
    <p:extLst>
      <p:ext uri="{BB962C8B-B14F-4D97-AF65-F5344CB8AC3E}">
        <p14:creationId xmlns:p14="http://schemas.microsoft.com/office/powerpoint/2010/main" val="3710710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22C398-8B41-1AA8-93AB-2AAD32CA2E45}"/>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3D1D210A-A053-4E2C-7219-0DD3935CA9B1}"/>
              </a:ext>
            </a:extLst>
          </p:cNvPr>
          <p:cNvSpPr>
            <a:spLocks noGrp="1"/>
          </p:cNvSpPr>
          <p:nvPr>
            <p:ph type="title"/>
          </p:nvPr>
        </p:nvSpPr>
        <p:spPr>
          <a:xfrm>
            <a:off x="843281" y="567622"/>
            <a:ext cx="9784079" cy="712538"/>
          </a:xfrm>
        </p:spPr>
        <p:txBody>
          <a:bodyPr anchor="t">
            <a:normAutofit/>
          </a:bodyPr>
          <a:lstStyle/>
          <a:p>
            <a:r>
              <a:rPr lang="en-US" sz="2400" dirty="0"/>
              <a:t>Action Items</a:t>
            </a:r>
            <a:endParaRPr lang="en-AE" sz="2400" dirty="0"/>
          </a:p>
        </p:txBody>
      </p:sp>
      <p:sp>
        <p:nvSpPr>
          <p:cNvPr id="14" name="Picture Placeholder 13">
            <a:extLst>
              <a:ext uri="{FF2B5EF4-FFF2-40B4-BE49-F238E27FC236}">
                <a16:creationId xmlns:a16="http://schemas.microsoft.com/office/drawing/2014/main" id="{A0BED4BF-1935-64FA-77E3-92431A25290E}"/>
              </a:ext>
            </a:extLst>
          </p:cNvPr>
          <p:cNvSpPr>
            <a:spLocks noGrp="1"/>
          </p:cNvSpPr>
          <p:nvPr>
            <p:ph type="pic" sz="quarter" idx="10"/>
          </p:nvPr>
        </p:nvSpPr>
        <p:spPr>
          <a:xfrm>
            <a:off x="1395412" y="1452787"/>
            <a:ext cx="8831154" cy="4750573"/>
          </a:xfrm>
        </p:spPr>
        <p:txBody>
          <a:bodyPr/>
          <a:lstStyle/>
          <a:p>
            <a:endParaRPr lang="en-AE" dirty="0"/>
          </a:p>
        </p:txBody>
      </p:sp>
      <p:sp>
        <p:nvSpPr>
          <p:cNvPr id="27" name="Slide Number Placeholder 4">
            <a:extLst>
              <a:ext uri="{FF2B5EF4-FFF2-40B4-BE49-F238E27FC236}">
                <a16:creationId xmlns:a16="http://schemas.microsoft.com/office/drawing/2014/main" id="{6A8662FC-AFCA-77B3-D34B-33BFA8873547}"/>
              </a:ext>
            </a:extLst>
          </p:cNvPr>
          <p:cNvSpPr>
            <a:spLocks noGrp="1"/>
          </p:cNvSpPr>
          <p:nvPr>
            <p:ph type="sldNum" sz="quarter" idx="4294967295"/>
          </p:nvPr>
        </p:nvSpPr>
        <p:spPr>
          <a:xfrm rot="16200000">
            <a:off x="11623675" y="6381750"/>
            <a:ext cx="568325" cy="384175"/>
          </a:xfrm>
        </p:spPr>
        <p:txBody>
          <a:bodyPr anchor="ctr">
            <a:normAutofit/>
          </a:bodyPr>
          <a:lstStyle/>
          <a:p>
            <a:pPr>
              <a:spcAft>
                <a:spcPts val="600"/>
              </a:spcAft>
            </a:pPr>
            <a:fld id="{09A01C0A-2BB6-49E7-91A3-DCB9F9F59583}" type="slidenum">
              <a:rPr lang="en-US" smtClean="0"/>
              <a:pPr>
                <a:spcAft>
                  <a:spcPts val="600"/>
                </a:spcAft>
              </a:pPr>
              <a:t>7</a:t>
            </a:fld>
            <a:endParaRPr lang="en-US"/>
          </a:p>
        </p:txBody>
      </p:sp>
      <p:sp>
        <p:nvSpPr>
          <p:cNvPr id="15" name="TextBox 14">
            <a:extLst>
              <a:ext uri="{FF2B5EF4-FFF2-40B4-BE49-F238E27FC236}">
                <a16:creationId xmlns:a16="http://schemas.microsoft.com/office/drawing/2014/main" id="{EEB23B03-0AB8-A58E-9FBF-5C8489A7D7A8}"/>
              </a:ext>
            </a:extLst>
          </p:cNvPr>
          <p:cNvSpPr txBox="1"/>
          <p:nvPr/>
        </p:nvSpPr>
        <p:spPr>
          <a:xfrm>
            <a:off x="1639876" y="1292100"/>
            <a:ext cx="7576557" cy="971292"/>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q"/>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To resolve data discrepancies with business to get a better understanding of the operations. To get enough context on issues to be able to ignore them as junk data or work upon them.</a:t>
            </a: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73C4171F-19FF-7560-60FE-1953A9FD991B}"/>
              </a:ext>
            </a:extLst>
          </p:cNvPr>
          <p:cNvSpPr txBox="1"/>
          <p:nvPr/>
        </p:nvSpPr>
        <p:spPr>
          <a:xfrm>
            <a:off x="1639876" y="2424079"/>
            <a:ext cx="8190888" cy="971292"/>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AE" sz="1800" kern="100" dirty="0">
                <a:effectLst/>
                <a:latin typeface="Aptos" panose="020B0004020202020204" pitchFamily="34" charset="0"/>
                <a:ea typeface="Aptos" panose="020B0004020202020204" pitchFamily="34" charset="0"/>
                <a:cs typeface="Times New Roman" panose="02020603050405020304" pitchFamily="18" charset="0"/>
              </a:rPr>
              <a:t>As weekdays have more number of trips than weekends, we can discuss with business to come up with strategies to increase number of trips in the weekends.</a:t>
            </a:r>
          </a:p>
        </p:txBody>
      </p:sp>
      <p:sp>
        <p:nvSpPr>
          <p:cNvPr id="28" name="TextBox 27">
            <a:extLst>
              <a:ext uri="{FF2B5EF4-FFF2-40B4-BE49-F238E27FC236}">
                <a16:creationId xmlns:a16="http://schemas.microsoft.com/office/drawing/2014/main" id="{8AD036BC-E890-BE8D-CD82-67D2FFCB99AB}"/>
              </a:ext>
            </a:extLst>
          </p:cNvPr>
          <p:cNvSpPr txBox="1"/>
          <p:nvPr/>
        </p:nvSpPr>
        <p:spPr>
          <a:xfrm>
            <a:off x="1639876" y="3490084"/>
            <a:ext cx="8190888" cy="674928"/>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AE" sz="1800" kern="100" dirty="0">
                <a:effectLst/>
                <a:latin typeface="Aptos" panose="020B0004020202020204" pitchFamily="34" charset="0"/>
                <a:ea typeface="Aptos" panose="020B0004020202020204" pitchFamily="34" charset="0"/>
                <a:cs typeface="Times New Roman" panose="02020603050405020304" pitchFamily="18" charset="0"/>
              </a:rPr>
              <a:t>Optimizing Driver allocation,</a:t>
            </a:r>
            <a:r>
              <a:rPr lang="en-US" sz="1800" kern="100" dirty="0">
                <a:latin typeface="Aptos" panose="020B0004020202020204" pitchFamily="34" charset="0"/>
                <a:cs typeface="Times New Roman" panose="02020603050405020304" pitchFamily="18" charset="0"/>
              </a:rPr>
              <a:t>pricing strategies and ensuring service availability  by leveraging the information on busy hours of the day.</a:t>
            </a: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4373474A-92B2-2140-6BC6-6CEEFEF912C2}"/>
              </a:ext>
            </a:extLst>
          </p:cNvPr>
          <p:cNvSpPr txBox="1"/>
          <p:nvPr/>
        </p:nvSpPr>
        <p:spPr>
          <a:xfrm>
            <a:off x="1639876" y="4366663"/>
            <a:ext cx="8190888" cy="674928"/>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Business can expand its operations by utilizing the information on areas which are in demand for taking trips(pick up location)</a:t>
            </a: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6B10DA34-3A69-5778-E828-4341FE0E2404}"/>
              </a:ext>
            </a:extLst>
          </p:cNvPr>
          <p:cNvSpPr txBox="1"/>
          <p:nvPr/>
        </p:nvSpPr>
        <p:spPr>
          <a:xfrm>
            <a:off x="1639876" y="5243242"/>
            <a:ext cx="8190888" cy="674928"/>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q"/>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Work on getting the additional datasets to provide better insights that can help business.</a:t>
            </a:r>
            <a:endParaRPr lang="en-AE"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443108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p:txBody>
          <a:bodyPr/>
          <a:lstStyle/>
          <a:p>
            <a:r>
              <a:rPr lang="en-US" dirty="0"/>
              <a:t>Khalida Nihal</a:t>
            </a:r>
          </a:p>
          <a:p>
            <a:r>
              <a:rPr lang="en-US" dirty="0"/>
              <a:t>khalidanihal@gmail.com</a:t>
            </a:r>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1023783487"/>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Organic</Template>
  <TotalTime>18558</TotalTime>
  <Words>784</Words>
  <Application>Microsoft Office PowerPoint</Application>
  <PresentationFormat>Widescreen</PresentationFormat>
  <Paragraphs>52</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Aptos</vt:lpstr>
      <vt:lpstr>Arial</vt:lpstr>
      <vt:lpstr>Arial Black</vt:lpstr>
      <vt:lpstr>Avenir Next LT Pro</vt:lpstr>
      <vt:lpstr>Calibri</vt:lpstr>
      <vt:lpstr>Wingdings</vt:lpstr>
      <vt:lpstr>Office Theme</vt:lpstr>
      <vt:lpstr>Insights on ride- hailing data</vt:lpstr>
      <vt:lpstr>Summary of tools used</vt:lpstr>
      <vt:lpstr>The data discrepancies found</vt:lpstr>
      <vt:lpstr>Yearly, monthly and weekly insights</vt:lpstr>
      <vt:lpstr>Popular trip times and location</vt:lpstr>
      <vt:lpstr>Additional datasets required to enhance analysis</vt:lpstr>
      <vt:lpstr>Action Items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Insights to resolve inefficiency of road transport</dc:title>
  <dc:creator>khalida nihal</dc:creator>
  <cp:lastModifiedBy>khalida nihal</cp:lastModifiedBy>
  <cp:revision>2</cp:revision>
  <dcterms:created xsi:type="dcterms:W3CDTF">2024-01-23T13:57:43Z</dcterms:created>
  <dcterms:modified xsi:type="dcterms:W3CDTF">2024-03-05T13:46:13Z</dcterms:modified>
</cp:coreProperties>
</file>